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4" r:id="rId2"/>
    <p:sldMasterId id="214748367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96" r:id="rId18"/>
    <p:sldId id="301" r:id="rId19"/>
    <p:sldId id="303" r:id="rId20"/>
    <p:sldId id="304" r:id="rId21"/>
    <p:sldId id="300" r:id="rId22"/>
    <p:sldId id="289" r:id="rId23"/>
    <p:sldId id="275" r:id="rId24"/>
    <p:sldId id="276" r:id="rId25"/>
    <p:sldId id="277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C+AvdOjAsi/6vCZbS8QQLjCC0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7368cf298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337368cf29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84c831f3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84c831f3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384c831f3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ba3712fa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bba3712f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84c831f3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84c831f3b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3384c831f3b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it-IT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79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d16988121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1d169881217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g1d169881217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16988121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1d169881217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1d16988121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body" idx="1"/>
          </p:nvPr>
        </p:nvSpPr>
        <p:spPr>
          <a:xfrm>
            <a:off x="831850" y="5335588"/>
            <a:ext cx="2470150" cy="84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title"/>
          </p:nvPr>
        </p:nvSpPr>
        <p:spPr>
          <a:xfrm>
            <a:off x="838200" y="3429000"/>
            <a:ext cx="75374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s and content_1">
  <p:cSld name="1_Titles and content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>
            <a:off x="562570" y="2398177"/>
            <a:ext cx="11066859" cy="36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3600"/>
              <a:buFont typeface="Arial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 sz="225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sz="1687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sz="1687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2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title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Graphic + text">
  <p:cSld name="1_Title + Graphic +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/>
        </p:nvSpPr>
        <p:spPr>
          <a:xfrm>
            <a:off x="0" y="940741"/>
            <a:ext cx="6142008" cy="5431305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2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>
                <a:solidFill>
                  <a:schemeClr val="lt1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3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4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/>
          <p:nvPr/>
        </p:nvSpPr>
        <p:spPr>
          <a:xfrm>
            <a:off x="-208722" y="162007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3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4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th legend">
  <p:cSld name="Image with lege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>
            <a:spLocks noGrp="1"/>
          </p:cNvSpPr>
          <p:nvPr>
            <p:ph type="pic" idx="2"/>
          </p:nvPr>
        </p:nvSpPr>
        <p:spPr>
          <a:xfrm>
            <a:off x="2389188" y="1833953"/>
            <a:ext cx="7316391" cy="3133223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2389188" y="5605648"/>
            <a:ext cx="7316391" cy="3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SzPts val="1050"/>
              <a:buNone/>
              <a:defRPr sz="1313"/>
            </a:lvl1pPr>
            <a:lvl2pPr marL="914400" lvl="1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1125"/>
            </a:lvl2pPr>
            <a:lvl3pPr marL="1371600" lvl="2" indent="-228600" algn="l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938"/>
            </a:lvl3pPr>
            <a:lvl4pPr marL="1828800" lvl="3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SzPts val="675"/>
              <a:buNone/>
              <a:defRPr sz="843"/>
            </a:lvl4pPr>
            <a:lvl5pPr marL="2286000" lvl="4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SzPts val="675"/>
              <a:buNone/>
              <a:defRPr sz="843"/>
            </a:lvl5pPr>
            <a:lvl6pPr marL="2743200" lvl="5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6pPr>
            <a:lvl7pPr marL="3200400" lvl="6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7pPr>
            <a:lvl8pPr marL="3657600" lvl="7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8pPr>
            <a:lvl9pPr marL="4114800" lvl="8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and content_1">
  <p:cSld name="Titles and content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>
            <a:spLocks noGrp="1"/>
          </p:cNvSpPr>
          <p:nvPr>
            <p:ph type="body" idx="1"/>
          </p:nvPr>
        </p:nvSpPr>
        <p:spPr>
          <a:xfrm>
            <a:off x="562570" y="1861073"/>
            <a:ext cx="11066859" cy="421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3600"/>
              <a:buFont typeface="Arial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 sz="225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sz="1687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sz="1687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body" idx="2"/>
          </p:nvPr>
        </p:nvSpPr>
        <p:spPr>
          <a:xfrm>
            <a:off x="561578" y="1159506"/>
            <a:ext cx="11026285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962423" y="2557696"/>
            <a:ext cx="10364390" cy="41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75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SzPts val="1050"/>
              <a:buNone/>
              <a:defRPr sz="1313"/>
            </a:lvl4pPr>
            <a:lvl5pPr marL="2286000" lvl="4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SzPts val="1050"/>
              <a:buNone/>
              <a:defRPr sz="1313"/>
            </a:lvl5pPr>
            <a:lvl6pPr marL="2743200" lvl="5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636466"/>
              </a:buClr>
              <a:buSzPts val="1050"/>
              <a:buNone/>
              <a:defRPr sz="1313"/>
            </a:lvl6pPr>
            <a:lvl7pPr marL="3200400" lvl="6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636466"/>
              </a:buClr>
              <a:buSzPts val="1050"/>
              <a:buNone/>
              <a:defRPr sz="1313"/>
            </a:lvl7pPr>
            <a:lvl8pPr marL="3657600" lvl="7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636466"/>
              </a:buClr>
              <a:buSzPts val="1050"/>
              <a:buNone/>
              <a:defRPr sz="1313"/>
            </a:lvl8pPr>
            <a:lvl9pPr marL="4114800" lvl="8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636466"/>
              </a:buClr>
              <a:buSzPts val="1050"/>
              <a:buNone/>
              <a:defRPr sz="1313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 and content">
  <p:cSld name="titles and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>
            <a:spLocks noGrp="1"/>
          </p:cNvSpPr>
          <p:nvPr>
            <p:ph type="body" idx="1"/>
          </p:nvPr>
        </p:nvSpPr>
        <p:spPr>
          <a:xfrm>
            <a:off x="1599407" y="3273853"/>
            <a:ext cx="8997156" cy="219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body" idx="2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_1">
  <p:cSld name="Two columns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body" idx="1"/>
          </p:nvPr>
        </p:nvSpPr>
        <p:spPr>
          <a:xfrm>
            <a:off x="713979" y="1764341"/>
            <a:ext cx="5437188" cy="457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body" idx="2"/>
          </p:nvPr>
        </p:nvSpPr>
        <p:spPr>
          <a:xfrm>
            <a:off x="6189268" y="1764341"/>
            <a:ext cx="5288754" cy="457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3"/>
          </p:nvPr>
        </p:nvSpPr>
        <p:spPr>
          <a:xfrm>
            <a:off x="713979" y="1311906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_2">
  <p:cSld name="Two columns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561579" y="1904104"/>
            <a:ext cx="5441157" cy="39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2"/>
          </p:nvPr>
        </p:nvSpPr>
        <p:spPr>
          <a:xfrm>
            <a:off x="6193235" y="1904104"/>
            <a:ext cx="5437186" cy="39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body" idx="3"/>
          </p:nvPr>
        </p:nvSpPr>
        <p:spPr>
          <a:xfrm>
            <a:off x="561578" y="1159506"/>
            <a:ext cx="1102628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legend">
  <p:cSld name="Content with legend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body" idx="1"/>
          </p:nvPr>
        </p:nvSpPr>
        <p:spPr>
          <a:xfrm>
            <a:off x="538012" y="1044487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2"/>
          </p:nvPr>
        </p:nvSpPr>
        <p:spPr>
          <a:xfrm>
            <a:off x="5134132" y="1679179"/>
            <a:ext cx="6448666" cy="455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25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3"/>
          </p:nvPr>
        </p:nvSpPr>
        <p:spPr>
          <a:xfrm>
            <a:off x="609205" y="1679180"/>
            <a:ext cx="4012406" cy="455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SzPts val="1050"/>
              <a:buNone/>
              <a:defRPr sz="1313">
                <a:solidFill>
                  <a:srgbClr val="4966F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1125"/>
            </a:lvl2pPr>
            <a:lvl3pPr marL="1371600" lvl="2" indent="-228600" algn="l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SzPts val="750"/>
              <a:buNone/>
              <a:defRPr sz="938"/>
            </a:lvl3pPr>
            <a:lvl4pPr marL="1828800" lvl="3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SzPts val="675"/>
              <a:buNone/>
              <a:defRPr sz="843"/>
            </a:lvl4pPr>
            <a:lvl5pPr marL="2286000" lvl="4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SzPts val="675"/>
              <a:buNone/>
              <a:defRPr sz="843"/>
            </a:lvl5pPr>
            <a:lvl6pPr marL="2743200" lvl="5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6pPr>
            <a:lvl7pPr marL="3200400" lvl="6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7pPr>
            <a:lvl8pPr marL="3657600" lvl="7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8pPr>
            <a:lvl9pPr marL="4114800" lvl="8" indent="-228600" algn="l">
              <a:lnSpc>
                <a:spcPct val="100000"/>
              </a:lnSpc>
              <a:spcBef>
                <a:spcPts val="169"/>
              </a:spcBef>
              <a:spcAft>
                <a:spcPts val="0"/>
              </a:spcAft>
              <a:buClr>
                <a:srgbClr val="636466"/>
              </a:buClr>
              <a:buSzPts val="675"/>
              <a:buNone/>
              <a:defRPr sz="843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+address">
  <p:cSld name="4_Title+addres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subTitle" idx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2"/>
          </p:nvPr>
        </p:nvSpPr>
        <p:spPr>
          <a:xfrm>
            <a:off x="2209800" y="5036043"/>
            <a:ext cx="1706217" cy="8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body" idx="3"/>
          </p:nvPr>
        </p:nvSpPr>
        <p:spPr>
          <a:xfrm>
            <a:off x="6096000" y="5036043"/>
            <a:ext cx="1706217" cy="8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body" idx="4"/>
          </p:nvPr>
        </p:nvSpPr>
        <p:spPr>
          <a:xfrm>
            <a:off x="9862931" y="5036043"/>
            <a:ext cx="1706217" cy="8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7"/>
          <p:cNvSpPr>
            <a:spLocks noGrp="1"/>
          </p:cNvSpPr>
          <p:nvPr>
            <p:ph type="body" idx="5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>
            <a:spLocks noGrp="1"/>
          </p:cNvSpPr>
          <p:nvPr>
            <p:ph type="body" idx="6"/>
          </p:nvPr>
        </p:nvSpPr>
        <p:spPr>
          <a:xfrm>
            <a:off x="4553985" y="4855641"/>
            <a:ext cx="1440000" cy="144009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>
            <a:spLocks noGrp="1"/>
          </p:cNvSpPr>
          <p:nvPr>
            <p:ph type="body" idx="7"/>
          </p:nvPr>
        </p:nvSpPr>
        <p:spPr>
          <a:xfrm>
            <a:off x="8329920" y="4855641"/>
            <a:ext cx="1440000" cy="144009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 + text">
  <p:cSld name="Title + Graphic +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>
            <a:spLocks noGrp="1"/>
          </p:cNvSpPr>
          <p:nvPr>
            <p:ph type="dgm" idx="2"/>
          </p:nvPr>
        </p:nvSpPr>
        <p:spPr>
          <a:xfrm>
            <a:off x="3581400" y="1044488"/>
            <a:ext cx="7760548" cy="510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Char char="o"/>
              <a:defRPr sz="1875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1"/>
          </p:nvPr>
        </p:nvSpPr>
        <p:spPr>
          <a:xfrm>
            <a:off x="537766" y="1032986"/>
            <a:ext cx="2688828" cy="5108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 sz="1687"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o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o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o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o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pty">
  <p:cSld name="1_empt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3"/>
          <p:cNvSpPr txBox="1">
            <a:spLocks noGrp="1"/>
          </p:cNvSpPr>
          <p:nvPr>
            <p:ph type="title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+address">
  <p:cSld name="1_Title+addres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7368cf298_0_77"/>
          <p:cNvSpPr>
            <a:spLocks noGrp="1"/>
          </p:cNvSpPr>
          <p:nvPr>
            <p:ph type="pic" idx="2"/>
          </p:nvPr>
        </p:nvSpPr>
        <p:spPr>
          <a:xfrm>
            <a:off x="424650" y="4280050"/>
            <a:ext cx="1809600" cy="1809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g337368cf298_0_77"/>
          <p:cNvSpPr txBox="1">
            <a:spLocks noGrp="1"/>
          </p:cNvSpPr>
          <p:nvPr>
            <p:ph type="subTitle" idx="1"/>
          </p:nvPr>
        </p:nvSpPr>
        <p:spPr>
          <a:xfrm>
            <a:off x="2385400" y="4560625"/>
            <a:ext cx="71793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135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g337368cf298_0_77"/>
          <p:cNvSpPr txBox="1">
            <a:spLocks noGrp="1"/>
          </p:cNvSpPr>
          <p:nvPr>
            <p:ph type="body" idx="3"/>
          </p:nvPr>
        </p:nvSpPr>
        <p:spPr>
          <a:xfrm>
            <a:off x="2385390" y="5523221"/>
            <a:ext cx="76191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g337368cf298_0_7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66" name="Google Shape;166;g337368cf298_0_77"/>
          <p:cNvSpPr txBox="1">
            <a:spLocks noGrp="1"/>
          </p:cNvSpPr>
          <p:nvPr>
            <p:ph type="title"/>
          </p:nvPr>
        </p:nvSpPr>
        <p:spPr>
          <a:xfrm>
            <a:off x="838200" y="3030925"/>
            <a:ext cx="7384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7368cf298_0_83"/>
          <p:cNvSpPr txBox="1">
            <a:spLocks noGrp="1"/>
          </p:cNvSpPr>
          <p:nvPr>
            <p:ph type="body" idx="1"/>
          </p:nvPr>
        </p:nvSpPr>
        <p:spPr>
          <a:xfrm>
            <a:off x="831850" y="5335588"/>
            <a:ext cx="24702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337368cf298_0_83"/>
          <p:cNvSpPr txBox="1">
            <a:spLocks noGrp="1"/>
          </p:cNvSpPr>
          <p:nvPr>
            <p:ph type="title"/>
          </p:nvPr>
        </p:nvSpPr>
        <p:spPr>
          <a:xfrm>
            <a:off x="838200" y="3429000"/>
            <a:ext cx="745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337368cf298_0_8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71" name="Google Shape;171;g337368cf298_0_83" descr="Immagine che contiene Carattere, Elementi grafici, logo, design&#10;&#10;Descrizione generata automaticamente"/>
          <p:cNvPicPr preferRelativeResize="0"/>
          <p:nvPr/>
        </p:nvPicPr>
        <p:blipFill rotWithShape="1">
          <a:blip r:embed="rId2">
            <a:alphaModFix/>
          </a:blip>
          <a:srcRect t="14496" b="19701"/>
          <a:stretch/>
        </p:blipFill>
        <p:spPr>
          <a:xfrm>
            <a:off x="9286195" y="5387528"/>
            <a:ext cx="1124198" cy="73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37368cf298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2344" y="5533907"/>
            <a:ext cx="1424080" cy="494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+address">
  <p:cSld name="2_Title+addres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7368cf298_0_89"/>
          <p:cNvSpPr txBox="1">
            <a:spLocks noGrp="1"/>
          </p:cNvSpPr>
          <p:nvPr>
            <p:ph type="subTitle" idx="1"/>
          </p:nvPr>
        </p:nvSpPr>
        <p:spPr>
          <a:xfrm>
            <a:off x="755374" y="3807285"/>
            <a:ext cx="92268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135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g337368cf298_0_89"/>
          <p:cNvSpPr txBox="1">
            <a:spLocks noGrp="1"/>
          </p:cNvSpPr>
          <p:nvPr>
            <p:ph type="body" idx="2"/>
          </p:nvPr>
        </p:nvSpPr>
        <p:spPr>
          <a:xfrm>
            <a:off x="2117975" y="5036050"/>
            <a:ext cx="3083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g337368cf298_0_89"/>
          <p:cNvSpPr txBox="1">
            <a:spLocks noGrp="1"/>
          </p:cNvSpPr>
          <p:nvPr>
            <p:ph type="body" idx="3"/>
          </p:nvPr>
        </p:nvSpPr>
        <p:spPr>
          <a:xfrm>
            <a:off x="6473671" y="5036050"/>
            <a:ext cx="34608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g337368cf298_0_8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78" name="Google Shape;178;g337368cf298_0_89"/>
          <p:cNvSpPr>
            <a:spLocks noGrp="1"/>
          </p:cNvSpPr>
          <p:nvPr>
            <p:ph type="pic" idx="4"/>
          </p:nvPr>
        </p:nvSpPr>
        <p:spPr>
          <a:xfrm>
            <a:off x="755375" y="4727050"/>
            <a:ext cx="1362600" cy="136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g337368cf298_0_89"/>
          <p:cNvSpPr>
            <a:spLocks noGrp="1"/>
          </p:cNvSpPr>
          <p:nvPr>
            <p:ph type="pic" idx="5"/>
          </p:nvPr>
        </p:nvSpPr>
        <p:spPr>
          <a:xfrm>
            <a:off x="5111075" y="4727050"/>
            <a:ext cx="1362600" cy="1362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+address">
  <p:cSld name="3_Title+addres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7368cf298_0_96"/>
          <p:cNvSpPr txBox="1">
            <a:spLocks noGrp="1"/>
          </p:cNvSpPr>
          <p:nvPr>
            <p:ph type="subTitle" idx="1"/>
          </p:nvPr>
        </p:nvSpPr>
        <p:spPr>
          <a:xfrm>
            <a:off x="755374" y="3807285"/>
            <a:ext cx="92268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135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g337368cf298_0_96"/>
          <p:cNvSpPr txBox="1">
            <a:spLocks noGrp="1"/>
          </p:cNvSpPr>
          <p:nvPr>
            <p:ph type="body" idx="2"/>
          </p:nvPr>
        </p:nvSpPr>
        <p:spPr>
          <a:xfrm>
            <a:off x="2209800" y="5036043"/>
            <a:ext cx="1706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g337368cf298_0_96"/>
          <p:cNvSpPr txBox="1">
            <a:spLocks noGrp="1"/>
          </p:cNvSpPr>
          <p:nvPr>
            <p:ph type="body" idx="3"/>
          </p:nvPr>
        </p:nvSpPr>
        <p:spPr>
          <a:xfrm>
            <a:off x="6096000" y="5036043"/>
            <a:ext cx="1706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g337368cf298_0_9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85" name="Google Shape;185;g337368cf298_0_96"/>
          <p:cNvSpPr>
            <a:spLocks noGrp="1"/>
          </p:cNvSpPr>
          <p:nvPr>
            <p:ph type="pic" idx="4"/>
          </p:nvPr>
        </p:nvSpPr>
        <p:spPr>
          <a:xfrm>
            <a:off x="815775" y="4671175"/>
            <a:ext cx="1418400" cy="141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g337368cf298_0_96"/>
          <p:cNvSpPr>
            <a:spLocks noGrp="1"/>
          </p:cNvSpPr>
          <p:nvPr>
            <p:ph type="pic" idx="5"/>
          </p:nvPr>
        </p:nvSpPr>
        <p:spPr>
          <a:xfrm>
            <a:off x="4671175" y="4671175"/>
            <a:ext cx="1418400" cy="1418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g337368cf298_0_96"/>
          <p:cNvSpPr txBox="1">
            <a:spLocks noGrp="1"/>
          </p:cNvSpPr>
          <p:nvPr>
            <p:ph type="body" idx="6"/>
          </p:nvPr>
        </p:nvSpPr>
        <p:spPr>
          <a:xfrm>
            <a:off x="10076600" y="5036043"/>
            <a:ext cx="17061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g337368cf298_0_96"/>
          <p:cNvSpPr>
            <a:spLocks noGrp="1"/>
          </p:cNvSpPr>
          <p:nvPr>
            <p:ph type="pic" idx="7"/>
          </p:nvPr>
        </p:nvSpPr>
        <p:spPr>
          <a:xfrm>
            <a:off x="8651775" y="4671175"/>
            <a:ext cx="1418400" cy="1418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+address">
  <p:cSld name="1_Title+addres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subTitle" idx="1"/>
          </p:nvPr>
        </p:nvSpPr>
        <p:spPr>
          <a:xfrm>
            <a:off x="2385390" y="4215211"/>
            <a:ext cx="7596809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135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2"/>
          </p:nvPr>
        </p:nvSpPr>
        <p:spPr>
          <a:xfrm>
            <a:off x="2385390" y="5523221"/>
            <a:ext cx="8962060" cy="56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>
            <a:spLocks noGrp="1"/>
          </p:cNvSpPr>
          <p:nvPr>
            <p:ph type="body" idx="3"/>
          </p:nvPr>
        </p:nvSpPr>
        <p:spPr>
          <a:xfrm>
            <a:off x="450710" y="4234654"/>
            <a:ext cx="1778400" cy="17785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address">
  <p:cSld name="Title+addres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ctrTitle"/>
          </p:nvPr>
        </p:nvSpPr>
        <p:spPr>
          <a:xfrm>
            <a:off x="831850" y="3212023"/>
            <a:ext cx="7728891" cy="1787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+address">
  <p:cSld name="2_Title+addres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>
            <a:spLocks noGrp="1"/>
          </p:cNvSpPr>
          <p:nvPr>
            <p:ph type="subTitle" idx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135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2"/>
          </p:nvPr>
        </p:nvSpPr>
        <p:spPr>
          <a:xfrm>
            <a:off x="2209800" y="5036043"/>
            <a:ext cx="2461592" cy="8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3"/>
          </p:nvPr>
        </p:nvSpPr>
        <p:spPr>
          <a:xfrm>
            <a:off x="6473687" y="5036043"/>
            <a:ext cx="2638040" cy="85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8"/>
          <p:cNvSpPr>
            <a:spLocks noGrp="1"/>
          </p:cNvSpPr>
          <p:nvPr>
            <p:ph type="body" idx="4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>
            <a:spLocks noGrp="1"/>
          </p:cNvSpPr>
          <p:nvPr>
            <p:ph type="body" idx="5"/>
          </p:nvPr>
        </p:nvSpPr>
        <p:spPr>
          <a:xfrm>
            <a:off x="4969493" y="4855641"/>
            <a:ext cx="1440000" cy="144009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 + Graphic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6"/>
          <p:cNvSpPr>
            <a:spLocks noGrp="1"/>
          </p:cNvSpPr>
          <p:nvPr>
            <p:ph type="dgm" idx="2"/>
          </p:nvPr>
        </p:nvSpPr>
        <p:spPr>
          <a:xfrm>
            <a:off x="1971476" y="1044487"/>
            <a:ext cx="8249048" cy="536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Char char="o"/>
              <a:defRPr sz="1875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1_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SzPts val="1350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title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0"/>
            <a:ext cx="12192000" cy="2947463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4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4" descr="Europe"/>
          <p:cNvPicPr preferRelativeResize="0"/>
          <p:nvPr/>
        </p:nvPicPr>
        <p:blipFill rotWithShape="1">
          <a:blip r:embed="rId7">
            <a:alphaModFix/>
          </a:blip>
          <a:srcRect l="15844" t="33701" r="22519" b="34015"/>
          <a:stretch/>
        </p:blipFill>
        <p:spPr>
          <a:xfrm>
            <a:off x="8595736" y="1060576"/>
            <a:ext cx="3602359" cy="188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4" descr="Europe"/>
          <p:cNvPicPr preferRelativeResize="0"/>
          <p:nvPr/>
        </p:nvPicPr>
        <p:blipFill rotWithShape="1">
          <a:blip r:embed="rId8">
            <a:alphaModFix/>
          </a:blip>
          <a:srcRect l="15652" t="66184" r="22518" b="10245"/>
          <a:stretch/>
        </p:blipFill>
        <p:spPr>
          <a:xfrm>
            <a:off x="8578513" y="2949475"/>
            <a:ext cx="3613487" cy="137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6350" y="762312"/>
            <a:ext cx="4559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gradFill>
            <a:gsLst>
              <a:gs pos="0">
                <a:srgbClr val="002060"/>
              </a:gs>
              <a:gs pos="23000">
                <a:srgbClr val="7030A0"/>
              </a:gs>
              <a:gs pos="100000">
                <a:srgbClr val="FF4D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"/>
          <p:cNvSpPr txBox="1"/>
          <p:nvPr/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"/>
          <p:cNvSpPr txBox="1"/>
          <p:nvPr/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15/03/23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838200" y="3545646"/>
            <a:ext cx="77575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gradFill>
            <a:gsLst>
              <a:gs pos="0">
                <a:srgbClr val="002060"/>
              </a:gs>
              <a:gs pos="23000">
                <a:srgbClr val="7030A0"/>
              </a:gs>
              <a:gs pos="100000">
                <a:srgbClr val="FF4D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561579" y="1744404"/>
            <a:ext cx="11066859" cy="41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225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ourier New"/>
              <a:buChar char="o"/>
              <a:defRPr sz="1875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100000"/>
              </a:lnSpc>
              <a:spcBef>
                <a:spcPts val="338"/>
              </a:spcBef>
              <a:spcAft>
                <a:spcPts val="0"/>
              </a:spcAft>
              <a:buClr>
                <a:schemeClr val="dk2"/>
              </a:buClr>
              <a:buSzPts val="1350"/>
              <a:buFont typeface="Courier New"/>
              <a:buChar char="o"/>
              <a:defRPr sz="1687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Font typeface="Noto Sans Symbols"/>
              <a:buChar char="⬛"/>
              <a:defRPr sz="1800" b="0" i="0" u="none" strike="noStrike" cap="none">
                <a:solidFill>
                  <a:srgbClr val="6364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9" name="Google Shape;49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61579" y="197454"/>
            <a:ext cx="1619587" cy="55941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0"/>
          <p:cNvSpPr/>
          <p:nvPr/>
        </p:nvSpPr>
        <p:spPr>
          <a:xfrm>
            <a:off x="-992" y="897147"/>
            <a:ext cx="12192000" cy="36000"/>
          </a:xfrm>
          <a:prstGeom prst="rect">
            <a:avLst/>
          </a:prstGeom>
          <a:gradFill>
            <a:gsLst>
              <a:gs pos="0">
                <a:srgbClr val="7030A0"/>
              </a:gs>
              <a:gs pos="38000">
                <a:srgbClr val="7030A0"/>
              </a:gs>
              <a:gs pos="100000">
                <a:srgbClr val="FF4D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1579" y="197454"/>
            <a:ext cx="1535578" cy="5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2E1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25" b="0" i="0" u="none" strike="noStrike" cap="none">
                <a:solidFill>
                  <a:srgbClr val="B5010C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7368cf298_0_68"/>
          <p:cNvSpPr/>
          <p:nvPr/>
        </p:nvSpPr>
        <p:spPr>
          <a:xfrm>
            <a:off x="0" y="0"/>
            <a:ext cx="12192000" cy="2947500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4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337368cf298_0_68" descr="Europe"/>
          <p:cNvPicPr preferRelativeResize="0"/>
          <p:nvPr/>
        </p:nvPicPr>
        <p:blipFill rotWithShape="1">
          <a:blip r:embed="rId6">
            <a:alphaModFix/>
          </a:blip>
          <a:srcRect l="15846" t="33701" r="22516" b="34014"/>
          <a:stretch/>
        </p:blipFill>
        <p:spPr>
          <a:xfrm>
            <a:off x="8595736" y="1060576"/>
            <a:ext cx="3602359" cy="188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37368cf298_0_68" descr="Europe"/>
          <p:cNvPicPr preferRelativeResize="0"/>
          <p:nvPr/>
        </p:nvPicPr>
        <p:blipFill rotWithShape="1">
          <a:blip r:embed="rId7">
            <a:alphaModFix/>
          </a:blip>
          <a:srcRect l="15649" t="66185" r="22519" b="10243"/>
          <a:stretch/>
        </p:blipFill>
        <p:spPr>
          <a:xfrm>
            <a:off x="8578513" y="2949475"/>
            <a:ext cx="3613487" cy="1377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37368cf298_0_68"/>
          <p:cNvSpPr/>
          <p:nvPr/>
        </p:nvSpPr>
        <p:spPr>
          <a:xfrm>
            <a:off x="0" y="6356350"/>
            <a:ext cx="12192000" cy="501600"/>
          </a:xfrm>
          <a:prstGeom prst="rect">
            <a:avLst/>
          </a:prstGeom>
          <a:gradFill>
            <a:gsLst>
              <a:gs pos="0">
                <a:srgbClr val="002060"/>
              </a:gs>
              <a:gs pos="23000">
                <a:srgbClr val="7030A0"/>
              </a:gs>
              <a:gs pos="100000">
                <a:srgbClr val="FF4D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37368cf298_0_68"/>
          <p:cNvSpPr txBox="1"/>
          <p:nvPr/>
        </p:nvSpPr>
        <p:spPr>
          <a:xfrm>
            <a:off x="8610600" y="64246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37368cf298_0_68"/>
          <p:cNvSpPr txBox="1">
            <a:spLocks noGrp="1"/>
          </p:cNvSpPr>
          <p:nvPr>
            <p:ph type="title"/>
          </p:nvPr>
        </p:nvSpPr>
        <p:spPr>
          <a:xfrm>
            <a:off x="838200" y="3545646"/>
            <a:ext cx="7757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g337368cf298_0_6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E135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60" name="Google Shape;160;g337368cf298_0_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4575" y="915300"/>
            <a:ext cx="7014764" cy="1325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he.net/about_ihe/faq/#What_is_the_IHE_Technical_Framework?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rofiles.ihe.net/ITI/IUA/index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rofiles.ihe.net/ITI/MHD/index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gs/IHE/projects/8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rofiles.ihe.net/ITI/FAIS/index.html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ofiles.ihe.net/ITI/Scheduling/index.html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profiles.ihe.net/ITI/mCSD/history.html" TargetMode="External"/><Relationship Id="rId7" Type="http://schemas.openxmlformats.org/officeDocument/2006/relationships/hyperlink" Target="https://docs.google.com/spreadsheets/d/1gdr_Y8xZBvbb326J4z67cqprxOexFgtkPj_VlD3rB9E/edit?gid=1254777916#gid=125477791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IHE/publications/releases" TargetMode="External"/><Relationship Id="rId5" Type="http://schemas.openxmlformats.org/officeDocument/2006/relationships/hyperlink" Target="https://profiles.ihe.net/ITI/MHD/history.html" TargetMode="External"/><Relationship Id="rId4" Type="http://schemas.openxmlformats.org/officeDocument/2006/relationships/hyperlink" Target="https://profiles.ihe.net/ITI/PDQm/history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rofiles.ihe.net/ITI/sIPS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IHE/ITI.VHL/volume-1.html" TargetMode="External"/><Relationship Id="rId2" Type="http://schemas.openxmlformats.org/officeDocument/2006/relationships/hyperlink" Target="https://github.com/IHE/IT-Infrastructure/projects/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uild.fhir.org/ig/IHE/ITI.DeIdHandbook/branches/mai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ihe.net/ITI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echnical.manager@ihe-europe.n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johnmoehrke@gmail.com" TargetMode="External"/><Relationship Id="rId4" Type="http://schemas.openxmlformats.org/officeDocument/2006/relationships/hyperlink" Target="mailto:oliver.egger@ahdis.c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athon.ihe-europe.net/connectathon-week-202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nnectathon.ihe-europe.net/ihe-europe-experience-days-202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files.ihe.net/ITI/TF/Volume1/ch-2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368cf298_0_5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  <p:sp>
        <p:nvSpPr>
          <p:cNvPr id="194" name="Google Shape;194;g337368cf298_0_57"/>
          <p:cNvSpPr txBox="1">
            <a:spLocks noGrp="1"/>
          </p:cNvSpPr>
          <p:nvPr>
            <p:ph type="title" idx="4294967295"/>
          </p:nvPr>
        </p:nvSpPr>
        <p:spPr>
          <a:xfrm>
            <a:off x="470575" y="2978901"/>
            <a:ext cx="8637600" cy="143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1352"/>
              </a:buClr>
              <a:buSzPts val="1800"/>
              <a:buNone/>
            </a:pPr>
            <a:r>
              <a:rPr lang="it-IT" sz="4000" dirty="0"/>
              <a:t>   2025 IHE-Europe Connectathon</a:t>
            </a:r>
            <a:br>
              <a:rPr lang="it-IT" dirty="0"/>
            </a:br>
            <a:r>
              <a:rPr lang="it-IT" sz="3988" dirty="0"/>
              <a:t> ~  What’s new in IHE IT-Infrastructure ~</a:t>
            </a:r>
            <a:endParaRPr sz="3988" dirty="0"/>
          </a:p>
        </p:txBody>
      </p:sp>
      <p:sp>
        <p:nvSpPr>
          <p:cNvPr id="195" name="Google Shape;195;g337368cf298_0_57"/>
          <p:cNvSpPr txBox="1">
            <a:spLocks noGrp="1"/>
          </p:cNvSpPr>
          <p:nvPr>
            <p:ph type="body" idx="3"/>
          </p:nvPr>
        </p:nvSpPr>
        <p:spPr>
          <a:xfrm>
            <a:off x="5671171" y="4891740"/>
            <a:ext cx="2383672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 b="1" dirty="0"/>
              <a:t>Oliver Egger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</a:pPr>
            <a:r>
              <a:rPr lang="fr-FR" sz="1100" dirty="0" err="1"/>
              <a:t>eHealth</a:t>
            </a:r>
            <a:r>
              <a:rPr lang="fr-FR" sz="1100" dirty="0"/>
              <a:t> Architect</a:t>
            </a:r>
            <a:br>
              <a:rPr lang="fr-FR" sz="1100" dirty="0"/>
            </a:br>
            <a:r>
              <a:rPr lang="fr-FR" sz="1100" dirty="0" err="1"/>
              <a:t>Founder</a:t>
            </a:r>
            <a:r>
              <a:rPr lang="fr-FR" sz="1100" dirty="0"/>
              <a:t> of </a:t>
            </a:r>
            <a:r>
              <a:rPr lang="fr-FR" sz="1100" dirty="0" err="1"/>
              <a:t>ahdis.ag</a:t>
            </a:r>
            <a:br>
              <a:rPr lang="fr-FR" sz="1100" dirty="0"/>
            </a:br>
            <a:r>
              <a:rPr lang="fr-FR" sz="1100" dirty="0"/>
              <a:t>IHE International ITI </a:t>
            </a:r>
            <a:r>
              <a:rPr lang="fr-FR" sz="1100" dirty="0" err="1"/>
              <a:t>Technical</a:t>
            </a:r>
            <a:r>
              <a:rPr lang="fr-FR" sz="1100" dirty="0"/>
              <a:t> </a:t>
            </a:r>
            <a:r>
              <a:rPr lang="fr-FR" sz="1100" dirty="0" err="1"/>
              <a:t>Commitee</a:t>
            </a:r>
            <a:r>
              <a:rPr lang="fr-FR" sz="1100" dirty="0"/>
              <a:t> Co-Chair</a:t>
            </a:r>
            <a:br>
              <a:rPr lang="fr-FR" sz="1100" dirty="0"/>
            </a:br>
            <a:r>
              <a:rPr lang="fr-FR" sz="1100" dirty="0"/>
              <a:t>IHE Suisse </a:t>
            </a:r>
            <a:r>
              <a:rPr lang="fr-FR" sz="1100" dirty="0" err="1"/>
              <a:t>member</a:t>
            </a:r>
            <a:r>
              <a:rPr lang="fr-FR" sz="1100" dirty="0"/>
              <a:t>, HL7.ch </a:t>
            </a:r>
            <a:r>
              <a:rPr lang="fr-FR" sz="1100" dirty="0" err="1"/>
              <a:t>member</a:t>
            </a:r>
            <a:r>
              <a:rPr lang="fr-FR" sz="1100" dirty="0"/>
              <a:t> </a:t>
            </a:r>
            <a:endParaRPr dirty="0"/>
          </a:p>
        </p:txBody>
      </p:sp>
      <p:sp>
        <p:nvSpPr>
          <p:cNvPr id="197" name="Google Shape;197;g337368cf298_0_57"/>
          <p:cNvSpPr txBox="1"/>
          <p:nvPr/>
        </p:nvSpPr>
        <p:spPr>
          <a:xfrm>
            <a:off x="1943475" y="4985323"/>
            <a:ext cx="18438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Anne-Gaëlle Bergé</a:t>
            </a:r>
            <a:endParaRPr sz="14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IHE Connectathon Technical Manager</a:t>
            </a:r>
            <a:endParaRPr sz="11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37368cf298_0_57"/>
          <p:cNvSpPr txBox="1"/>
          <p:nvPr/>
        </p:nvSpPr>
        <p:spPr>
          <a:xfrm>
            <a:off x="9738346" y="4939365"/>
            <a:ext cx="18438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John </a:t>
            </a:r>
            <a:r>
              <a:rPr lang="it-IT" sz="1400" b="1" i="0" u="none" strike="noStrike" cap="none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Moehrke</a:t>
            </a:r>
            <a:endParaRPr sz="18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Architect: Healthcare Informatics Standards - Interoperability, Privacy, and Security</a:t>
            </a:r>
            <a:br>
              <a:rPr lang="en-US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IHE Co-Chair IT Infrastructure Planning and Technical</a:t>
            </a:r>
            <a:br>
              <a:rPr lang="en-US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HL7 Co-Chair Security WG, FHIR FMG, FHIR facilitator, and FHIR Foundation founding member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None/>
            </a:pPr>
            <a:endParaRPr lang="en-US" sz="11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Espace réservé du contenu 11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E1626B88-0D24-CD8B-0BF9-7E3CDE089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6" y="4589168"/>
            <a:ext cx="1440000" cy="1440097"/>
          </a:xfrm>
          <a:prstGeom prst="ellipse">
            <a:avLst/>
          </a:prstGeom>
        </p:spPr>
      </p:pic>
      <p:pic>
        <p:nvPicPr>
          <p:cNvPr id="2" name="Espace réservé du contenu 13">
            <a:extLst>
              <a:ext uri="{FF2B5EF4-FFF2-40B4-BE49-F238E27FC236}">
                <a16:creationId xmlns:a16="http://schemas.microsoft.com/office/drawing/2014/main" id="{9B49584A-5CE9-8135-ED77-8DEE329FF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4454" y="4647459"/>
            <a:ext cx="1362809" cy="1323513"/>
          </a:xfrm>
          <a:prstGeom prst="ellipse">
            <a:avLst/>
          </a:prstGeom>
        </p:spPr>
      </p:pic>
      <p:pic>
        <p:nvPicPr>
          <p:cNvPr id="5" name="Espace réservé du contenu 9">
            <a:extLst>
              <a:ext uri="{FF2B5EF4-FFF2-40B4-BE49-F238E27FC236}">
                <a16:creationId xmlns:a16="http://schemas.microsoft.com/office/drawing/2014/main" id="{201CDE40-347B-4B6A-4283-B17E5E559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7970" y="4569991"/>
            <a:ext cx="1362809" cy="1400981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757214"/>
            <a:ext cx="11691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https://www.ihe.net/about_ihe/faq/ - What_is_the_IHE_Technical_Framework?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pic>
        <p:nvPicPr>
          <p:cNvPr id="6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A088D09-D7DA-3F87-1C60-6C2492AD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8" y="1452387"/>
            <a:ext cx="9581661" cy="39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Internet User Authorization (IUA)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https://profiles.ihe.net/ITI/IUA/index.html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68328-AA9F-9DA4-7E78-41C149CF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9" y="1170795"/>
            <a:ext cx="6840967" cy="45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Mobile access to Health Documents (MHD)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https://profiles.ihe.net/ITI/MHD/index.html</a:t>
            </a: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65BA2-12D5-6361-602A-8FC7E97B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52906"/>
            <a:ext cx="7386021" cy="49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9491081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Allmost</a:t>
            </a:r>
            <a:r>
              <a:rPr lang="en-GB" sz="2000" dirty="0">
                <a:latin typeface="Arial"/>
                <a:cs typeface="Arial"/>
              </a:rPr>
              <a:t> all IHE «mobile» Profiles are now published as FHIR Implementation Guides with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Actors, Transactions defined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Conformance Resources (</a:t>
            </a:r>
            <a:r>
              <a:rPr lang="en-GB" sz="2000" dirty="0" err="1">
                <a:latin typeface="Arial"/>
                <a:cs typeface="Arial"/>
              </a:rPr>
              <a:t>StructureDefinitions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ValueSets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CodeSytems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ConceptMaps</a:t>
            </a:r>
            <a:r>
              <a:rPr lang="en-GB" sz="2000" dirty="0">
                <a:latin typeface="Arial"/>
                <a:cs typeface="Arial"/>
              </a:rPr>
              <a:t>, Extensions etc)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and with examples!</a:t>
            </a:r>
            <a:endParaRPr lang="en-GB" sz="2000">
              <a:latin typeface="Arial"/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cs typeface="Arial" charset="0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Facilitates also testing because Implementation Guides can be used for validation during development. </a:t>
            </a:r>
            <a:endParaRPr lang="en-GB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1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783553" y="1714404"/>
            <a:ext cx="9491081" cy="3139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IHE ITI Planning Committee and Technical Committee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Work Item Proposal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Monthly Planning Meeting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Bi-weekly Telcos for Work Items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4 yearly F2F or virtual weekly meeting for work item development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Public Comment Phase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Trial Implementation</a:t>
            </a:r>
            <a:endParaRPr lang="en-GB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16847"/>
            <a:ext cx="8215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https://github.com/orgs/IHE/projects/8</a:t>
            </a:r>
            <a:endParaRPr lang="en-US" dirty="0">
              <a:latin typeface="Arial"/>
              <a:cs typeface="Arial"/>
            </a:endParaRPr>
          </a:p>
          <a:p>
            <a:pPr algn="l"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Major Profile Updates since June 2024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New Profiles: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Finance and Insurance Service (FAIS) Release 1.0.0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Scheduling Release 1.0.0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l"/>
            <a:r>
              <a:rPr lang="en-GB" sz="2000" dirty="0">
                <a:latin typeface="Arial"/>
                <a:cs typeface="Arial"/>
              </a:rPr>
              <a:t>Public Comment (to be announced)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ITI sex and gender profiling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/>
                <a:cs typeface="Arial"/>
              </a:rPr>
              <a:t>mCSD</a:t>
            </a:r>
            <a:r>
              <a:rPr lang="en-GB" sz="2000" dirty="0">
                <a:latin typeface="Arial"/>
                <a:cs typeface="Arial"/>
              </a:rPr>
              <a:t> additional transaction for Feed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/>
            <a:endParaRPr lang="en-GB" sz="2000" dirty="0">
              <a:latin typeface="Arial"/>
              <a:cs typeface="Arial"/>
            </a:endParaRPr>
          </a:p>
          <a:p>
            <a:pPr algn="l"/>
            <a:endParaRPr lang="en-GB" sz="20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https://profiles.ihe.net/ITI/</a:t>
            </a:r>
            <a:endParaRPr lang="en-US" dirty="0"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64AC2-9D4D-C7A6-E338-BBF4183D693C}"/>
              </a:ext>
            </a:extLst>
          </p:cNvPr>
          <p:cNvSpPr txBox="1"/>
          <p:nvPr/>
        </p:nvSpPr>
        <p:spPr>
          <a:xfrm>
            <a:off x="3229232" y="252901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2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FAIS</a:t>
            </a:r>
            <a:br>
              <a:rPr lang="en-GB" sz="36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16848"/>
            <a:ext cx="8215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https://profiles.ihe.net/ITI/FAIS/index.html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9" y="1201878"/>
            <a:ext cx="4291914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Finance and Insurance Service (FAIS) Release 1.0.0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9D746-1F76-4922-3AE1-635FF2AB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7" y="1137137"/>
            <a:ext cx="6411860" cy="42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8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Scheduling</a:t>
            </a:r>
            <a:br>
              <a:rPr lang="en-GB" sz="360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16848"/>
            <a:ext cx="8215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https://profiles.ihe.net/ITI/Scheduling/index.html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9" y="1201878"/>
            <a:ext cx="4291914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GB" sz="20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C822E-22C7-2134-B9F3-DEDC46110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4"/>
          <a:stretch/>
        </p:blipFill>
        <p:spPr>
          <a:xfrm>
            <a:off x="711740" y="1407886"/>
            <a:ext cx="6351740" cy="41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Change Proposal (CP) </a:t>
            </a:r>
            <a:r>
              <a:rPr lang="en-GB" sz="3600" dirty="0"/>
              <a:t>Integration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1600" b="1" dirty="0">
                <a:latin typeface="Arial"/>
                <a:cs typeface="Arial"/>
              </a:rPr>
              <a:t>Technical Framework Revision 20.1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Document Digital Signature (DSG) addition of JSON Signature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1600" dirty="0"/>
              <a:t>DSUB extensions was updated to add more subscription capability, similar to </a:t>
            </a:r>
            <a:r>
              <a:rPr lang="en-GB" sz="1600" dirty="0" err="1"/>
              <a:t>DSUBm</a:t>
            </a:r>
            <a:r>
              <a:rPr lang="en-GB" sz="1600" dirty="0"/>
              <a:t>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XDS/XCA / </a:t>
            </a:r>
            <a:r>
              <a:rPr lang="en-GB" sz="1600" dirty="0"/>
              <a:t>XCPD / </a:t>
            </a:r>
            <a:r>
              <a:rPr lang="en-GB" sz="1600" dirty="0">
                <a:latin typeface="Arial"/>
                <a:cs typeface="Arial"/>
              </a:rPr>
              <a:t>XUA / </a:t>
            </a:r>
            <a:r>
              <a:rPr lang="en-GB" sz="1600" dirty="0"/>
              <a:t>Volume 3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2"/>
            <a:r>
              <a:rPr lang="en-GB" sz="1600" b="1" dirty="0"/>
              <a:t>Supplement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Add RESTful ATNA (Query and Feed)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Internet User Authorization (IUA) Revision 2.3 - Trial Implementation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GB" sz="1600" dirty="0">
              <a:latin typeface="Arial"/>
              <a:cs typeface="Arial"/>
            </a:endParaRPr>
          </a:p>
          <a:p>
            <a:pPr lvl="2"/>
            <a:r>
              <a:rPr lang="en-GB" sz="1600" b="1" dirty="0">
                <a:latin typeface="Arial"/>
                <a:cs typeface="Arial"/>
              </a:rPr>
              <a:t>Profiles in Implementation Guides</a:t>
            </a:r>
            <a:endParaRPr lang="en-GB" sz="16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Mobile Care Services Discovery (</a:t>
            </a:r>
            <a:r>
              <a:rPr lang="en-GB" sz="1600" dirty="0" err="1">
                <a:latin typeface="Arial"/>
                <a:cs typeface="Arial"/>
              </a:rPr>
              <a:t>mCSD</a:t>
            </a:r>
            <a:r>
              <a:rPr lang="en-GB" sz="1600" dirty="0">
                <a:latin typeface="Arial"/>
                <a:cs typeface="Arial"/>
              </a:rPr>
              <a:t>) Release 3.9.0 (</a:t>
            </a:r>
            <a:r>
              <a:rPr lang="en-GB" sz="1600" dirty="0">
                <a:latin typeface="Arial"/>
                <a:cs typeface="Arial"/>
                <a:hlinkClick r:id="rId3"/>
              </a:rPr>
              <a:t>history</a:t>
            </a:r>
            <a:r>
              <a:rPr lang="en-GB" sz="16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Patient Demographics Query for Mobile (</a:t>
            </a:r>
            <a:r>
              <a:rPr lang="en-GB" sz="1600" dirty="0" err="1">
                <a:latin typeface="Arial"/>
                <a:cs typeface="Arial"/>
              </a:rPr>
              <a:t>PDQm</a:t>
            </a:r>
            <a:r>
              <a:rPr lang="en-GB" sz="1600" dirty="0">
                <a:latin typeface="Arial"/>
                <a:cs typeface="Arial"/>
              </a:rPr>
              <a:t>) Release 3.1.0 (</a:t>
            </a:r>
            <a:r>
              <a:rPr lang="en-GB" sz="1600" dirty="0">
                <a:latin typeface="Arial"/>
                <a:cs typeface="Arial"/>
                <a:hlinkClick r:id="rId4"/>
              </a:rPr>
              <a:t>history</a:t>
            </a:r>
            <a:r>
              <a:rPr lang="en-GB" sz="16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Mobile access to Health Documents (MHD) Release 4.2.2 (</a:t>
            </a:r>
            <a:r>
              <a:rPr lang="en-GB" sz="1600" dirty="0">
                <a:hlinkClick r:id="rId5"/>
              </a:rPr>
              <a:t>history</a:t>
            </a:r>
            <a:r>
              <a:rPr lang="en-GB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16847"/>
            <a:ext cx="8215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cs typeface="Arial" charset="0"/>
              </a:rPr>
              <a:t>ITI TF volume integration: </a:t>
            </a:r>
            <a:r>
              <a:rPr lang="en-US" dirty="0">
                <a:cs typeface="Arial" charset="0"/>
                <a:hlinkClick r:id="rId6"/>
              </a:rPr>
              <a:t>https://github.com/IHE/publications/releases</a:t>
            </a:r>
            <a:endParaRPr lang="en-US" dirty="0">
              <a:cs typeface="Arial" charset="0"/>
            </a:endParaRPr>
          </a:p>
          <a:p>
            <a:pPr algn="l">
              <a:spcAft>
                <a:spcPts val="0"/>
              </a:spcAft>
            </a:pPr>
            <a:r>
              <a:rPr lang="en-US" dirty="0">
                <a:cs typeface="Arial" charset="0"/>
              </a:rPr>
              <a:t>Change Proposals </a:t>
            </a:r>
            <a:r>
              <a:rPr lang="en-US" dirty="0">
                <a:cs typeface="Arial" charset="0"/>
                <a:hlinkClick r:id="rId7"/>
              </a:rPr>
              <a:t>overview</a:t>
            </a:r>
            <a:endParaRPr lang="en-US" dirty="0"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9BE5B-94ED-6FB4-9E35-EA3DE53C7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644" y="1341583"/>
            <a:ext cx="5921029" cy="4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</a:t>
            </a:r>
            <a:r>
              <a:rPr lang="en-GB" sz="3600" dirty="0" err="1">
                <a:latin typeface="Arial"/>
                <a:cs typeface="Arial"/>
              </a:rPr>
              <a:t>sIPS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2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https://profiles.ihe.net/ITI/sIPS/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9" y="1201878"/>
            <a:ext cx="4291914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Publishing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On Demand Access to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Retrieving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Pushing an IPS to a Recipient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l"/>
            <a:r>
              <a:rPr lang="en-GB" sz="2000" dirty="0">
                <a:latin typeface="Arial"/>
                <a:cs typeface="Arial"/>
              </a:rPr>
              <a:t>Will add support for CDA 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012AB-24E3-1BB7-0A3E-BB695182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1878"/>
            <a:ext cx="5986849" cy="42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9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25/02/2025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3000"/>
              <a:t>Agenda</a:t>
            </a:r>
            <a:endParaRPr sz="3000"/>
          </a:p>
        </p:txBody>
      </p:sp>
      <p:sp>
        <p:nvSpPr>
          <p:cNvPr id="208" name="Google Shape;208;p5"/>
          <p:cNvSpPr txBox="1"/>
          <p:nvPr/>
        </p:nvSpPr>
        <p:spPr>
          <a:xfrm>
            <a:off x="1377423" y="1540350"/>
            <a:ext cx="9651000" cy="4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dirty="0">
                <a:solidFill>
                  <a:schemeClr val="accent4"/>
                </a:solidFill>
              </a:rPr>
              <a:t>Vienna Connectathon - What’s happening?   How can I join?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4"/>
                </a:solidFill>
              </a:rPr>
              <a:t>Introduction of the IT-Infrastructure domain: what does it cover in terms of business cases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4"/>
                </a:solidFill>
              </a:rPr>
              <a:t>What is new since the last </a:t>
            </a:r>
            <a:r>
              <a:rPr lang="en-GB" sz="1800" dirty="0" err="1">
                <a:solidFill>
                  <a:schemeClr val="accent4"/>
                </a:solidFill>
              </a:rPr>
              <a:t>Connectathon</a:t>
            </a:r>
            <a:r>
              <a:rPr lang="en-GB" sz="1800" dirty="0">
                <a:solidFill>
                  <a:schemeClr val="accent4"/>
                </a:solidFill>
              </a:rPr>
              <a:t>?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4"/>
                </a:solidFill>
              </a:rPr>
              <a:t>Focus on hot profiles</a:t>
            </a: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0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it-IT" sz="18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0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Q&amp;A session</a:t>
            </a:r>
            <a:endParaRPr sz="18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In development in ITI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https://github.com/IHE/IT-Infrastructure/projects/2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D57BE63C-6FE7-ED7B-5451-6EB1EBBF25BA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Sharing Verifiable Health Links (</a:t>
            </a:r>
            <a:r>
              <a:rPr lang="en-GB" sz="2000" dirty="0">
                <a:latin typeface="Arial"/>
                <a:cs typeface="Arial"/>
                <a:hlinkClick r:id="rId3"/>
              </a:rPr>
              <a:t>VHL</a:t>
            </a:r>
            <a:r>
              <a:rPr lang="en-GB" sz="20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ITI XCDR Endpoint Addressing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De-identification handbook update (</a:t>
            </a:r>
            <a:r>
              <a:rPr lang="en-GB" sz="2000" dirty="0" err="1">
                <a:latin typeface="Arial"/>
                <a:cs typeface="Arial"/>
                <a:hlinkClick r:id="rId4"/>
              </a:rPr>
              <a:t>DeId</a:t>
            </a:r>
            <a:r>
              <a:rPr lang="en-GB" sz="20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XCA federation of MHDS community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30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>
            <a:spLocks noGrp="1"/>
          </p:cNvSpPr>
          <p:nvPr>
            <p:ph type="body" idx="1"/>
          </p:nvPr>
        </p:nvSpPr>
        <p:spPr>
          <a:xfrm>
            <a:off x="561579" y="1159506"/>
            <a:ext cx="10362406" cy="389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-IT" dirty="0">
                <a:latin typeface="Calibri"/>
                <a:ea typeface="Calibri"/>
                <a:cs typeface="Calibri"/>
                <a:sym typeface="Calibri"/>
              </a:rPr>
              <a:t>Summary of all the IHE ITI profiles:</a:t>
            </a:r>
            <a:endParaRPr dirty="0"/>
          </a:p>
          <a:p>
            <a:pPr marL="685800" lvl="1" indent="0"/>
            <a:r>
              <a:rPr lang="it-IT" dirty="0">
                <a:latin typeface="Calibri"/>
                <a:ea typeface="Calibri"/>
                <a:cs typeface="Calibri"/>
                <a:sym typeface="Calibri"/>
                <a:hlinkClick r:id="rId3"/>
              </a:rPr>
              <a:t>https://profiles.ihe.net/ITI/index.html</a:t>
            </a:r>
            <a:endParaRPr lang="it-IT"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sz="1800"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2339038" y="28672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3000"/>
              <a:t>Resources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169881217_0_68"/>
          <p:cNvSpPr txBox="1">
            <a:spLocks noGrp="1"/>
          </p:cNvSpPr>
          <p:nvPr>
            <p:ph type="body" idx="1"/>
          </p:nvPr>
        </p:nvSpPr>
        <p:spPr>
          <a:xfrm>
            <a:off x="488427" y="1314954"/>
            <a:ext cx="103623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r>
              <a:rPr lang="it-IT" dirty="0"/>
              <a:t>Anne-Gaëlle Bergé - IHE EU Connectathon Technical Manager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</a:pPr>
            <a:r>
              <a:rPr lang="it-IT" i="1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technical.manager@ihe-europe.net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r>
              <a:rPr lang="it-IT" dirty="0"/>
              <a:t>Oliver Egger - IHE ITI Technical Committee Co-Chair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●"/>
            </a:pPr>
            <a:r>
              <a:rPr lang="it-IT" i="1" u="sng" dirty="0">
                <a:solidFill>
                  <a:schemeClr val="hlink"/>
                </a:solidFill>
                <a:hlinkClick r:id="rId4"/>
              </a:rPr>
              <a:t>oliver.egger@ahdis.ch</a:t>
            </a:r>
            <a:endParaRPr lang="it-IT" i="1"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r>
              <a:rPr lang="it-IT" dirty="0"/>
              <a:t>John Moehrke - IHE ITI Planning Committee Co-Chair</a:t>
            </a:r>
            <a:endParaRPr dirty="0"/>
          </a:p>
          <a:p>
            <a:pPr indent="-342900">
              <a:buFont typeface="Courier New"/>
              <a:buChar char="●"/>
            </a:pPr>
            <a:r>
              <a:rPr lang="en-US" i="1" u="sng" dirty="0">
                <a:solidFill>
                  <a:schemeClr val="hlink"/>
                </a:solidFill>
                <a:hlinkClick r:id="rId5"/>
              </a:rPr>
              <a:t>johnmoehrke@gmail.com</a:t>
            </a:r>
            <a:endParaRPr i="1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36" name="Google Shape;436;g1d169881217_0_68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  <p:sp>
        <p:nvSpPr>
          <p:cNvPr id="437" name="Google Shape;437;g1d169881217_0_68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7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3000"/>
              <a:t>To Contact Us…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169881217_0_50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  <p:pic>
        <p:nvPicPr>
          <p:cNvPr id="444" name="Google Shape;444;g1d169881217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1475" y="979900"/>
            <a:ext cx="9324226" cy="534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d169881217_0_50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7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3000"/>
              <a:t>Questions??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4c831f3b_0_1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  <p:sp>
        <p:nvSpPr>
          <p:cNvPr id="215" name="Google Shape;215;g3384c831f3b_0_1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700" cy="32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IHE-Europe Connectathon in Vienna</a:t>
            </a:r>
            <a:endParaRPr/>
          </a:p>
        </p:txBody>
      </p:sp>
      <p:sp>
        <p:nvSpPr>
          <p:cNvPr id="216" name="Google Shape;216;g3384c831f3b_0_1"/>
          <p:cNvSpPr txBox="1">
            <a:spLocks noGrp="1"/>
          </p:cNvSpPr>
          <p:nvPr>
            <p:ph type="body" idx="1"/>
          </p:nvPr>
        </p:nvSpPr>
        <p:spPr>
          <a:xfrm>
            <a:off x="123175" y="1204225"/>
            <a:ext cx="5771700" cy="10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r>
              <a:rPr lang="it-IT"/>
              <a:t>Join us at Vienna Allianz Stadion, June 23-27, to test your product nearly on the field</a:t>
            </a:r>
            <a:endParaRPr/>
          </a:p>
        </p:txBody>
      </p:sp>
      <p:sp>
        <p:nvSpPr>
          <p:cNvPr id="217" name="Google Shape;217;g3384c831f3b_0_1"/>
          <p:cNvSpPr txBox="1">
            <a:spLocks noGrp="1"/>
          </p:cNvSpPr>
          <p:nvPr>
            <p:ph type="body" idx="4"/>
          </p:nvPr>
        </p:nvSpPr>
        <p:spPr>
          <a:xfrm>
            <a:off x="6193225" y="975625"/>
            <a:ext cx="5998800" cy="535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r>
              <a:rPr lang="it-IT"/>
              <a:t>IHE Connectathon is a formal interoperability testing event. </a:t>
            </a:r>
            <a:endParaRPr/>
          </a:p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r>
              <a:rPr lang="it-IT"/>
              <a:t>It is the best place to </a:t>
            </a:r>
            <a:endParaRPr/>
          </a:p>
          <a:p>
            <a:pPr marL="457200" lvl="0" indent="-342900" algn="l" rtl="0">
              <a:spcBef>
                <a:spcPts val="45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Test </a:t>
            </a:r>
            <a:r>
              <a:rPr lang="it-IT"/>
              <a:t>the IHE implementation of your product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Find and fix</a:t>
            </a:r>
            <a:r>
              <a:rPr lang="it-IT"/>
              <a:t> bugs in your product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Complete </a:t>
            </a:r>
            <a:r>
              <a:rPr lang="it-IT"/>
              <a:t>the last mile of your software development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Share </a:t>
            </a:r>
            <a:r>
              <a:rPr lang="it-IT"/>
              <a:t>with experts, including the authors of the IHE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Meet </a:t>
            </a:r>
            <a:r>
              <a:rPr lang="it-IT"/>
              <a:t>other professionals who face the same challenges as you do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it-IT" b="1"/>
              <a:t>Learn </a:t>
            </a:r>
            <a:r>
              <a:rPr lang="it-IT"/>
              <a:t>from the community</a:t>
            </a:r>
            <a:endParaRPr/>
          </a:p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g3384c831f3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4" y="2528274"/>
            <a:ext cx="5771701" cy="32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ba3712fa6_0_7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chemeClr val="lt1"/>
                </a:solidFill>
              </a:rPr>
              <a:t>25/02/2025</a:t>
            </a:r>
            <a:endParaRPr/>
          </a:p>
        </p:txBody>
      </p:sp>
      <p:sp>
        <p:nvSpPr>
          <p:cNvPr id="224" name="Google Shape;224;g2bba3712fa6_0_7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  <p:sp>
        <p:nvSpPr>
          <p:cNvPr id="225" name="Google Shape;225;g2bba3712fa6_0_7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7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3400">
                <a:latin typeface="Arial"/>
                <a:ea typeface="Arial"/>
                <a:cs typeface="Arial"/>
                <a:sym typeface="Arial"/>
              </a:rPr>
              <a:t>How to register </a:t>
            </a:r>
            <a:r>
              <a:rPr lang="it-IT" sz="3400"/>
              <a:t>for</a:t>
            </a:r>
            <a:r>
              <a:rPr lang="it-IT" sz="3400">
                <a:latin typeface="Arial"/>
                <a:ea typeface="Arial"/>
                <a:cs typeface="Arial"/>
                <a:sym typeface="Arial"/>
              </a:rPr>
              <a:t> the event?</a:t>
            </a:r>
            <a:endParaRPr/>
          </a:p>
        </p:txBody>
      </p:sp>
      <p:sp>
        <p:nvSpPr>
          <p:cNvPr id="226" name="Google Shape;226;g2bba3712fa6_0_7"/>
          <p:cNvSpPr txBox="1"/>
          <p:nvPr/>
        </p:nvSpPr>
        <p:spPr>
          <a:xfrm>
            <a:off x="7760166" y="6049274"/>
            <a:ext cx="444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u="sng">
                <a:solidFill>
                  <a:schemeClr val="hlink"/>
                </a:solidFill>
                <a:hlinkClick r:id="rId3"/>
              </a:rPr>
              <a:t>https://connectathon.ihe-europe.net/connectathon-week-2025</a:t>
            </a:r>
            <a:r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bba3712fa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576" y="1178950"/>
            <a:ext cx="6473925" cy="48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84c831f3b_0_12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  <p:sp>
        <p:nvSpPr>
          <p:cNvPr id="234" name="Google Shape;234;g3384c831f3b_0_12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700" cy="32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Other interoperability events happening in Vienna</a:t>
            </a:r>
            <a:endParaRPr/>
          </a:p>
        </p:txBody>
      </p:sp>
      <p:pic>
        <p:nvPicPr>
          <p:cNvPr id="235" name="Google Shape;235;g3384c831f3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566874"/>
            <a:ext cx="114300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384c831f3b_0_12"/>
          <p:cNvSpPr txBox="1"/>
          <p:nvPr/>
        </p:nvSpPr>
        <p:spPr>
          <a:xfrm>
            <a:off x="7980600" y="5490475"/>
            <a:ext cx="38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hlinkClick r:id="rId4"/>
              </a:rPr>
              <a:t>Link to IHE-Europe Experience days webpage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The IT Infrastructure Domain defines interoperable infrastructure for the secure sharing  of healthcare information independent of clinical domain. Interoperable infrastructure is necessary to  support common IT functions for a variety of use cases but is rarely visible to the end user.</a:t>
            </a:r>
            <a:br>
              <a:rPr lang="en-GB" sz="2000" dirty="0">
                <a:latin typeface="Arial"/>
                <a:cs typeface="Arial"/>
              </a:rPr>
            </a:br>
            <a:endParaRPr lang="en-GB" sz="2000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Components supporting interoperable infrastructure may be embedded in applications but are often deployed as a shared resource within an organization or a regional or national health information exchange.</a:t>
            </a:r>
            <a:br>
              <a:rPr lang="en-GB" sz="2000" dirty="0">
                <a:latin typeface="Arial"/>
                <a:cs typeface="Arial"/>
              </a:rPr>
            </a:br>
            <a:endParaRPr lang="en-GB" sz="2000" dirty="0">
              <a:latin typeface="Arial"/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IHE ITI was established by HIMSS &amp; RSNA in 2002 in order to address use cases that cross multiple clinical domains and rely on a common IT Infrastructure.  </a:t>
            </a:r>
            <a:endParaRPr lang="en-GB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0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0260BF"/>
                </a:solidFill>
                <a:latin typeface="Calibri"/>
                <a:cs typeface="Calibri"/>
                <a:hlinkClick r:id="rId2"/>
              </a:rPr>
              <a:t>https://profiles.ihe.net/ITI/</a:t>
            </a:r>
            <a:endParaRPr lang="en-US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2238529-4E15-A731-9642-8B549E68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9" y="1196234"/>
            <a:ext cx="8741507" cy="46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757214"/>
            <a:ext cx="11691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https://profiles.ihe.net/ITI/TF/Volume1/ch-2.html</a:t>
            </a:r>
            <a:endParaRPr lang="en-US" dirty="0"/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27D43-0048-63EE-AF73-C65CAC5330D1}"/>
              </a:ext>
            </a:extLst>
          </p:cNvPr>
          <p:cNvSpPr/>
          <p:nvPr/>
        </p:nvSpPr>
        <p:spPr bwMode="auto">
          <a:xfrm>
            <a:off x="5318234" y="2932386"/>
            <a:ext cx="2774733" cy="2606565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BA13-9EFD-741C-7DCE-7ADDD1F4D8B8}"/>
              </a:ext>
            </a:extLst>
          </p:cNvPr>
          <p:cNvSpPr/>
          <p:nvPr/>
        </p:nvSpPr>
        <p:spPr bwMode="auto">
          <a:xfrm>
            <a:off x="2991312" y="1177438"/>
            <a:ext cx="2489834" cy="2017708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49F17-C10E-AFF7-3D45-806A504BF603}"/>
              </a:ext>
            </a:extLst>
          </p:cNvPr>
          <p:cNvSpPr/>
          <p:nvPr/>
        </p:nvSpPr>
        <p:spPr bwMode="auto">
          <a:xfrm>
            <a:off x="5399690" y="1302047"/>
            <a:ext cx="2619703" cy="916873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F87121-9D76-FDF1-BC84-1DCF0CF8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61" y="1017932"/>
            <a:ext cx="8572686" cy="48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03/03/25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C49C06D5-5F89-43FA-8DB7-2F82752E8D6A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ITI – Profiles most tested at CAT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Consistent Time (CT)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Audit Trail and Node Authentication (ATNA)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Cross-Enterprise Clinical Documents Share (</a:t>
            </a:r>
            <a:r>
              <a:rPr lang="en-GB" sz="2000" dirty="0" err="1">
                <a:latin typeface="Arial"/>
                <a:cs typeface="Arial"/>
              </a:rPr>
              <a:t>XDS.b</a:t>
            </a:r>
            <a:r>
              <a:rPr lang="en-GB" sz="2000" dirty="0">
                <a:latin typeface="Arial"/>
                <a:cs typeface="Arial"/>
              </a:rPr>
              <a:t>)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Mobile access to Health Documents (MHD)</a:t>
            </a:r>
            <a:endParaRPr lang="en-GB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109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_SLIDES">
  <a:themeElements>
    <a:clrScheme name="Personalizzati 7">
      <a:dk1>
        <a:srgbClr val="011892"/>
      </a:dk1>
      <a:lt1>
        <a:srgbClr val="FFFFFF"/>
      </a:lt1>
      <a:dk2>
        <a:srgbClr val="FF9300"/>
      </a:dk2>
      <a:lt2>
        <a:srgbClr val="FFFFFF"/>
      </a:lt2>
      <a:accent1>
        <a:srgbClr val="7F7F7F"/>
      </a:accent1>
      <a:accent2>
        <a:srgbClr val="BFBFBF"/>
      </a:accent2>
      <a:accent3>
        <a:srgbClr val="FFFFFF"/>
      </a:accent3>
      <a:accent4>
        <a:srgbClr val="011892"/>
      </a:accent4>
      <a:accent5>
        <a:srgbClr val="F17000"/>
      </a:accent5>
      <a:accent6>
        <a:srgbClr val="000000"/>
      </a:accent6>
      <a:hlink>
        <a:srgbClr val="0096FF"/>
      </a:hlink>
      <a:folHlink>
        <a:srgbClr val="0432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1018</Words>
  <Application>Microsoft Macintosh PowerPoint</Application>
  <PresentationFormat>Widescreen</PresentationFormat>
  <Paragraphs>179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Noto Sans Symbols</vt:lpstr>
      <vt:lpstr>Trebuchet MS</vt:lpstr>
      <vt:lpstr>Cover</vt:lpstr>
      <vt:lpstr>C_SLIDES</vt:lpstr>
      <vt:lpstr>Cover</vt:lpstr>
      <vt:lpstr>   2025 IHE-Europe Connectathon  ~  What’s new in IHE IT-Infrastructure ~</vt:lpstr>
      <vt:lpstr>Agenda</vt:lpstr>
      <vt:lpstr>IHE-Europe Connectathon in Vienna</vt:lpstr>
      <vt:lpstr>How to register for the event?</vt:lpstr>
      <vt:lpstr>Other interoperability events happening in Vienna</vt:lpstr>
      <vt:lpstr>IT-Infrastructure</vt:lpstr>
      <vt:lpstr>IT-Infrastructure</vt:lpstr>
      <vt:lpstr>IT-Infrastructure</vt:lpstr>
      <vt:lpstr>ITI – Profiles most tested at CAT</vt:lpstr>
      <vt:lpstr>IT-Infrastructure</vt:lpstr>
      <vt:lpstr>Internet User Authorization (IUA)</vt:lpstr>
      <vt:lpstr>Mobile access to Health Documents (MHD)</vt:lpstr>
      <vt:lpstr>IHE Profile Development Process</vt:lpstr>
      <vt:lpstr>IHE Profile Development Process</vt:lpstr>
      <vt:lpstr>Major Profile Updates since June 2024</vt:lpstr>
      <vt:lpstr>Hot profiles for CAT – FAIS </vt:lpstr>
      <vt:lpstr>Hot profiles for CAT – Scheduling </vt:lpstr>
      <vt:lpstr>Change Proposal (CP) Integration</vt:lpstr>
      <vt:lpstr>Hot profiles for CAT – sIPS</vt:lpstr>
      <vt:lpstr>In development in ITI</vt:lpstr>
      <vt:lpstr>Resources </vt:lpstr>
      <vt:lpstr>To Contact Us…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2025 IHE-Europe Connectathon  ~  What’s new in IHE IT-Infrastructure ~</dc:title>
  <dc:creator>sofia.franconi</dc:creator>
  <cp:lastModifiedBy>Oliver Egger</cp:lastModifiedBy>
  <cp:revision>8</cp:revision>
  <dcterms:created xsi:type="dcterms:W3CDTF">2022-01-05T15:40:40Z</dcterms:created>
  <dcterms:modified xsi:type="dcterms:W3CDTF">2025-03-03T08:22:12Z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0x01010003D569E3B5C81B418FA618914E047507</vt:lpwstr>
  </property>
  <property fmtid="{D5CDD505-2E9C-101B-9397-08002B2CF9AE}" pid="3" name="MediaServiceImageTags">
    <vt:lpwstr/>
  </property>
</Properties>
</file>